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slideMasters/slideMaster82.xml" ContentType="application/vnd.openxmlformats-officedocument.presentationml.slideMaster+xml"/>
  <Override PartName="/ppt/slides/slide82.xml" ContentType="application/vnd.openxmlformats-officedocument.presentationml.slide+xml"/>
  <Override PartName="/ppt/slideMasters/slideMaster83.xml" ContentType="application/vnd.openxmlformats-officedocument.presentationml.slideMaster+xml"/>
  <Override PartName="/ppt/slides/slide83.xml" ContentType="application/vnd.openxmlformats-officedocument.presentationml.slide+xml"/>
  <Override PartName="/ppt/slideMasters/slideMaster84.xml" ContentType="application/vnd.openxmlformats-officedocument.presentationml.slideMaster+xml"/>
  <Override PartName="/ppt/slides/slide84.xml" ContentType="application/vnd.openxmlformats-officedocument.presentationml.slide+xml"/>
  <Override PartName="/ppt/slideMasters/slideMaster85.xml" ContentType="application/vnd.openxmlformats-officedocument.presentationml.slideMaster+xml"/>
  <Override PartName="/ppt/slides/slide85.xml" ContentType="application/vnd.openxmlformats-officedocument.presentationml.slide+xml"/>
  <Override PartName="/ppt/slideMasters/slideMaster86.xml" ContentType="application/vnd.openxmlformats-officedocument.presentationml.slideMaster+xml"/>
  <Override PartName="/ppt/slides/slide86.xml" ContentType="application/vnd.openxmlformats-officedocument.presentationml.slide+xml"/>
  <Override PartName="/ppt/slideMasters/slideMaster87.xml" ContentType="application/vnd.openxmlformats-officedocument.presentationml.slideMaster+xml"/>
  <Override PartName="/ppt/slides/slide87.xml" ContentType="application/vnd.openxmlformats-officedocument.presentationml.slide+xml"/>
  <Override PartName="/ppt/slideMasters/slideMaster88.xml" ContentType="application/vnd.openxmlformats-officedocument.presentationml.slideMaster+xml"/>
  <Override PartName="/ppt/slides/slide88.xml" ContentType="application/vnd.openxmlformats-officedocument.presentationml.slide+xml"/>
  <Override PartName="/ppt/slideMasters/slideMaster89.xml" ContentType="application/vnd.openxmlformats-officedocument.presentationml.slideMaster+xml"/>
  <Override PartName="/ppt/slides/slide89.xml" ContentType="application/vnd.openxmlformats-officedocument.presentationml.slide+xml"/>
  <Override PartName="/ppt/slideMasters/slideMaster90.xml" ContentType="application/vnd.openxmlformats-officedocument.presentationml.slideMaster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notesMasterIdLst>
    <p:notesMasterId r:id="rId9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7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2.xml"/>
		</Relationships>
</file>

<file path=ppt/notesSlides/_rels/notesSlide7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3.xml"/>
		</Relationships>
</file>

<file path=ppt/notesSlides/_rels/notesSlide7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4.xml"/>
		</Relationships>
</file>

<file path=ppt/notesSlides/_rels/notesSlide7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5.xml"/>
		</Relationships>
</file>

<file path=ppt/notesSlides/_rels/notesSlide7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6.xml"/>
		</Relationships>
</file>

<file path=ppt/notesSlides/_rels/notesSlide7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7.xml"/>
		</Relationships>
</file>

<file path=ppt/notesSlides/_rels/notesSlide7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8.xml"/>
		</Relationships>
</file>

<file path=ppt/notesSlides/_rels/notesSlide7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9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8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0.xml"/>
		</Relationships>
</file>

<file path=ppt/notesSlides/_rels/notesSlide8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1.xml"/>
		</Relationships>
</file>

<file path=ppt/notesSlides/_rels/notesSlide8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2.xml"/>
		</Relationships>
</file>

<file path=ppt/notesSlides/_rels/notesSlide8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3.xml"/>
		</Relationships>
</file>

<file path=ppt/notesSlides/_rels/notesSlide8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4.xml"/>
		</Relationships>
</file>

<file path=ppt/notesSlides/_rels/notesSlide8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5.xml"/>
		</Relationships>
</file>

<file path=ppt/notesSlides/_rels/notesSlide8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6.xml"/>
		</Relationships>
</file>

<file path=ppt/notesSlides/_rels/notesSlide8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7.xml"/>
		</Relationships>
</file>

<file path=ppt/notesSlides/_rels/notesSlide8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8.xml"/>
		</Relationships>
</file>

<file path=ppt/notesSlides/_rels/notesSlide8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9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_rels/notesSlide9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0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1371600"/>
            <a:ext cx="146304" cy="146304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841248" y="1371600"/>
            <a:ext cx="146304" cy="146304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Shape 2"/>
          <p:cNvSpPr/>
          <p:nvPr/>
        </p:nvSpPr>
        <p:spPr>
          <a:xfrm>
            <a:off x="1042416" y="1371600"/>
            <a:ext cx="146304" cy="146304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8288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NORMES ALGÉRIENNES D’AUDIT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21792" y="2011680"/>
            <a:ext cx="107899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210</a:t>
            </a:r>
            <a:endParaRPr lang="en-US" sz="4600" dirty="0"/>
          </a:p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Accord sur les termes</a:t>
            </a:r>
            <a:endParaRPr lang="en-US" sz="4600" dirty="0"/>
          </a:p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 missions d’audit</a:t>
            </a:r>
            <a:endParaRPr lang="en-US" sz="4600" dirty="0"/>
          </a:p>
        </p:txBody>
      </p:sp>
      <p:sp>
        <p:nvSpPr>
          <p:cNvPr id="7" name="Text 5"/>
          <p:cNvSpPr/>
          <p:nvPr/>
        </p:nvSpPr>
        <p:spPr>
          <a:xfrm>
            <a:off x="658368" y="5074920"/>
            <a:ext cx="10515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— Commissaires aux comptes · Algérie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58368" y="61264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FA3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(CNCC) · Juin 2026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58368" y="4892040"/>
            <a:ext cx="2194560" cy="36576"/>
          </a:xfrm>
          <a:prstGeom prst="rect">
            <a:avLst/>
          </a:prstGeom>
          <a:solidFill>
            <a:srgbClr val="00A3E0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Pourquoi la NAA 210 est fondatrice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L’accord sur les termes conditionne la défendabilité de toute la mission.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délimite le périmètre : sans accord clair, le risque de malentendu et de litige augmente.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répartit les responsabilités entre la direction et le commissaire aux comptes.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est un point de contrôle qualité : son absence ou son insuffisance est régulièrement relevée.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Articulation avec les autres NAA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220 / NAGQ 1 : la gestion de la qualité suppose une acceptation et un maintien de mission maîtrisés.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300 : la planification débute une fois les termes acceptés.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580 : la lettre d’affirmation prolonge l’accord sur les responsabilités de la direction.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700 : le rapport reprend la description des responsabilités posée dès la NAA 210.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705 : un désaccord sur les termes peut conduire à une opinion modifiée ou à un retrait.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2286000"/>
          </a:xfrm>
          <a:prstGeom prst="rect">
            <a:avLst/>
          </a:prstGeom>
          <a:solidFill>
            <a:srgbClr val="00857D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Vocabulaire clé de la NAA 210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Préconditions à l’audit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Conditions devant exister avant d’accepter une mission : référentiel acceptable et accord sur les responsabilités.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de mission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écrit formalisant les termes convenus de la mission d’audit.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comptable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SCF ou tout autre référentiel applicable à l’établissement des états financiers.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Prémisse de l’audit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Reconnaissance par la direction de ses responsabilités, base de la conduite de l’audit.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principe directeur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A3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Aucun audit ne devrait commencer sans que les préconditions soient réunies et que les termes soient consignés par écrit.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Esprit de la NAA 210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2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Champ d’application et objectifs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Champ d’application de la norme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S’applique à toute mission d’audit légal des états financiers conduite selon les NAA.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Concerne l’établissement de l’accord préalable entre le CAC et la direction.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Couvre aussi bien les missions initiales que les missions récurrentes.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S’articule avec les obligations légales de désignation propres à l’Algérie.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 de l’auditeur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Accepter ou poursuivre une mission uniquement lorsque les bases en sont convenues.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Établir que les préconditions à l’audit sont réunies.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Confirmer l’existence d’une compréhension commune des termes avec la direction et, le cas échéant, les organes de gouvernance.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Deux conditions cumulatives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Condition 1 — Référentiel acceptable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référentiel comptable retenu (SCF) doit être acceptable.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doit conduire à des états financiers donnant une image fidèle.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Condition 2 — Accord sur les responsabilités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direction reconnaît ses responsabilités (comptes, contrôle interne, accès à l’information).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Cet accord constitue la prémisse de l’audit.</a:t>
            </a:r>
            <a:endParaRPr lang="en-US" sz="1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prémisse de l’audit : trois responsabilités de la direction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13716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1371600" cy="137160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2103120" y="1993392"/>
            <a:ext cx="9235440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Établir les états financiers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2103120" y="2551176"/>
            <a:ext cx="9235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Conformément au référentiel applicable (SCF), avec image fidèle.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520440"/>
            <a:ext cx="11155680" cy="13716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520440"/>
            <a:ext cx="1371600" cy="137160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52044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9235440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Concevoir le contrôle interne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2103120" y="4151376"/>
            <a:ext cx="9235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Nécessaire pour des états financiers exempts d’anomalies significatives.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5120640"/>
            <a:ext cx="11155680" cy="13716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5120640"/>
            <a:ext cx="1371600" cy="137160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5120640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2103120" y="5193792"/>
            <a:ext cx="9235440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Donner accès à l’information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2103120" y="5751576"/>
            <a:ext cx="92354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Accès aux documents, informations et personnes utiles à l’audit.</a:t>
            </a:r>
            <a:endParaRPr lang="en-US" sz="11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la NAA 210 ne fait pas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Délimiter la norme évite les confusions fréquentes.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ne fixe pas les honoraires : l’absence de barème garantit l’indépendance financière.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ne remplace pas les diligences d’acceptation liées à la déontologie (indépendance, compétence).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ne se substitue pas à la désignation légale par l’assemblée générale.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n’évalue pas les risques d’anomalies (relève de la NAA 315).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propos de ce module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module traite intégralement la norme NAA 210 et son application au commissariat aux comptes en Algérie.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Objet : maîtriser les préconditions, la lettre de mission et la gestion des changements de termes.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: NAA 210, largement alignée sur l’ISA 210 de l’IAASB.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Ancrage national : loi 10-01, Code de commerce (art. 715 bis), SCF, décret 11-202.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: CAC inscrits à la CNCC, collaborateurs confirmés, stagiaires DEC/DCC.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Approche : exigences normatives, points de vigilance et cas pratiques localisés.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219456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Acceptation : NAA 210 et diligences connexes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Déontologie (loi 10-01)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Indépendance, intégrité, compétence, absence d’incompatibilités.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Connaissance du client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Intégrité de la direction, secteur, environnement, risque LBC/FT.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Ressources et compétences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Disponibilité de l’équipe, des experts et du temps nécessaires.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Préconditions NAA 210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acceptable et accord sur les responsabilités.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Point de vigilance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857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la prémisse de l’audit n’est pas réunie, l’auditeur ne doit pas accepter la mission — sauf si la loi l’impose.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8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210, exigence centrale</a:t>
            </a:r>
            <a:endParaRPr lang="en-US" sz="1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 &amp; OBJECTIFS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Synthèse de la section 2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194560"/>
            <a:ext cx="104241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champ couvre toutes les missions d’audit légal selon les NAA.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L’objectif : n’accepter qu’avec des bases convenues et des préconditions réunies.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Deux conditions cumulatives : référentiel acceptable et accord sur les responsabilités.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3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préconditions à l’audit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1 — Le référentiel comptable acceptable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Première précondition : vérifier que le référentiel retenu est approprié.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Algérie, le référentiel de droit commun est le SCF (loi 07-11, arrêté du 26 juillet 2008).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référentiel doit être adapté à la nature de l’entité et à l’objectif des états financiers.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doit conduire à une information financière donnant une image fidèle.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des comptes consolidés : SCF (section consolidation) ou option IFRS intégraux.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Critères d’un référentiel acceptable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Pertinence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Adapté à l’entité et aux besoins des utilisateurs des états financiers.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Exhaustivité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Couvre les transactions, événements et conditions significatifs.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Fiabilité / neutralité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fiable, sans biais, comparable d’un exercice à l’autre.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Compréhensibilité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États financiers clairs et exploitables par leurs destinataires.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2 — L’accord sur les responsabilités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Seconde précondition : obtenir l’accord de la direction sur la prémisse de l’audit.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Responsabilité d’établir les états financiers selon le SCF, avec image fidèle.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Responsabilité du contrôle interne relatif à l’établissement des comptes.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 de donner accès à toute information et personne utile.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Cet accord est confirmé dans la lettre de mission et rappelé dans la lettre d’affirmation (NAA 580).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Démarche de vérification des préconditions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703070" y="19933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Identifier le référentiel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703070" y="23671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le référentiel applicable (SCF) et apprécier son acceptabilité.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1203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703070" y="31935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Obtenir l’accord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1703070" y="35673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Confirmer que la direction reconnaît ses trois responsabilités.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43205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703070" y="43936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Documenter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1703070" y="47674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l’analyse dans le dossier (lien NAA 230).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502920" y="55206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703070" y="55938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Conclure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1703070" y="59676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Accepter, refuser, ou différer jusqu’à levée des obstacles.</a:t>
            </a:r>
            <a:endParaRPr lang="en-US" sz="118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Lorsque les préconditions ne sont pas réunies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norme prévoit des conduites précises selon l’obstacle rencontré.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non acceptable : l’auditeur ne doit pas accepter la mission, sauf obligation légale.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Refus de la direction de reconnaître ses responsabilités : la mission ne peut être conduite utilement.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 imposée par la direction avant acceptation, susceptible d’aboutir à une impossibilité d’exprimer une opinion : ne pas accepter, sauf obligation légale.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imposé par un texte vs. choisi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imposé par la loi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du SCF rendu obligatoire pour la plupart des entités.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apprécie l’acceptabilité dans ce cadre légal.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choisi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plus rare en audit légal algérien (ex. reporting groupe en IFRS).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renforcée de la pertinence du choix.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Plan du module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21920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Cadre normatif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de la NAA 210 dans le référentiel et la hiérarchie des sources.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343400" y="182880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343400" y="1828800"/>
            <a:ext cx="82296" cy="121920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4599432" y="196596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 Champ &amp; objectifs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4617720" y="248716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Périmètre d’application et finalité de la norme.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8183880" y="182880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183880" y="1828800"/>
            <a:ext cx="82296" cy="121920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8439912" y="196596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 Préconditions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8458200" y="248716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comptable acceptable et accord sur les responsabilités.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02920" y="336804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02920" y="3368040"/>
            <a:ext cx="82296" cy="121920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758952" y="350520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 Lettre de mission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777240" y="402640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Contenu obligatoire, forme et signature.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4343400" y="336804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343400" y="3368040"/>
            <a:ext cx="82296" cy="1219200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27" name="Text 25"/>
          <p:cNvSpPr/>
          <p:nvPr/>
        </p:nvSpPr>
        <p:spPr>
          <a:xfrm>
            <a:off x="4599432" y="350520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 Récurrence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4617720" y="402640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Reconduction du mandat et révision de la lettre.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8183880" y="336804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8183880" y="3368040"/>
            <a:ext cx="82296" cy="1219200"/>
          </a:xfrm>
          <a:prstGeom prst="rect">
            <a:avLst/>
          </a:prstGeom>
          <a:solidFill>
            <a:srgbClr val="0C233C"/>
          </a:solidFill>
          <a:ln/>
        </p:spPr>
      </p:sp>
      <p:sp>
        <p:nvSpPr>
          <p:cNvPr id="31" name="Text 29"/>
          <p:cNvSpPr/>
          <p:nvPr/>
        </p:nvSpPr>
        <p:spPr>
          <a:xfrm>
            <a:off x="8439912" y="350520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6. Changements</a:t>
            </a:r>
            <a:endParaRPr lang="en-US" sz="1450" dirty="0"/>
          </a:p>
        </p:txBody>
      </p:sp>
      <p:sp>
        <p:nvSpPr>
          <p:cNvPr id="32" name="Text 30"/>
          <p:cNvSpPr/>
          <p:nvPr/>
        </p:nvSpPr>
        <p:spPr>
          <a:xfrm>
            <a:off x="8458200" y="402640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Modification des termes et dégradation vers un examen limité.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502920" y="490728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502920" y="4907280"/>
            <a:ext cx="82296" cy="121920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5" name="Text 33"/>
          <p:cNvSpPr/>
          <p:nvPr/>
        </p:nvSpPr>
        <p:spPr>
          <a:xfrm>
            <a:off x="758952" y="50444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7. Situations spéciales</a:t>
            </a:r>
            <a:endParaRPr lang="en-US" sz="1450" dirty="0"/>
          </a:p>
        </p:txBody>
      </p:sp>
      <p:sp>
        <p:nvSpPr>
          <p:cNvPr id="36" name="Text 34"/>
          <p:cNvSpPr/>
          <p:nvPr/>
        </p:nvSpPr>
        <p:spPr>
          <a:xfrm>
            <a:off x="777240" y="556564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Limitations, textes contraignants, cadres complémentaires.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4343400" y="490728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4343400" y="4907280"/>
            <a:ext cx="82296" cy="121920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39" name="Text 37"/>
          <p:cNvSpPr/>
          <p:nvPr/>
        </p:nvSpPr>
        <p:spPr>
          <a:xfrm>
            <a:off x="4599432" y="50444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 Contexte algérien</a:t>
            </a:r>
            <a:endParaRPr lang="en-US" sz="1450" dirty="0"/>
          </a:p>
        </p:txBody>
      </p:sp>
      <p:sp>
        <p:nvSpPr>
          <p:cNvPr id="40" name="Text 38"/>
          <p:cNvSpPr/>
          <p:nvPr/>
        </p:nvSpPr>
        <p:spPr>
          <a:xfrm>
            <a:off x="4617720" y="556564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10-01, désignation par l’AG, durée du mandat.</a:t>
            </a:r>
            <a:endParaRPr lang="en-US" sz="1200" dirty="0"/>
          </a:p>
        </p:txBody>
      </p:sp>
      <p:sp>
        <p:nvSpPr>
          <p:cNvPr id="41" name="Shape 39"/>
          <p:cNvSpPr/>
          <p:nvPr/>
        </p:nvSpPr>
        <p:spPr>
          <a:xfrm>
            <a:off x="8183880" y="4907280"/>
            <a:ext cx="347472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8183880" y="4907280"/>
            <a:ext cx="82296" cy="121920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43" name="Text 41"/>
          <p:cNvSpPr/>
          <p:nvPr/>
        </p:nvSpPr>
        <p:spPr>
          <a:xfrm>
            <a:off x="8439912" y="50444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9. Cas &amp; synthèse</a:t>
            </a:r>
            <a:endParaRPr lang="en-US" sz="1450" dirty="0"/>
          </a:p>
        </p:txBody>
      </p:sp>
      <p:sp>
        <p:nvSpPr>
          <p:cNvPr id="44" name="Text 42"/>
          <p:cNvSpPr/>
          <p:nvPr/>
        </p:nvSpPr>
        <p:spPr>
          <a:xfrm>
            <a:off x="8458200" y="5565648"/>
            <a:ext cx="297180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Mises en situation et points clés à retenir.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Limitation d’étendue : la règle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1E49C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la direction impose, avant acceptation, une limitation telle que l’auditeur conclura à l’impossibilité d’exprimer une opinion, il ne doit pas accepter la mission, sauf si la loi l’y oblige.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49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210</a:t>
            </a:r>
            <a:endParaRPr lang="en-US" sz="1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Documenter les préconditions (lien NAA 230)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Analyse du référentiel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 justifiant l’acceptabilité du SCF pour l’entité.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Accord de la direction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 écrite de la reconnaissance des responsabilités.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 d’acceptation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Décision motivée, datée et signée par l’associé responsable.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Points en suspens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Obstacles éventuels et conditions de levée.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Lien avec l’évaluation de l’intégrité de la direction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doute sérieux sur l’intégrité de la direction fragilise la prémisse de l’audit.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peut affecter la fiabilité des déclarations et des informations fournies.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L’appréciation rejoint les diligences d’acceptation et le dispositif LBC/FT (loi 05-01).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intégrité douteuse peut justifier de refuser ou de ne pas reconduire la mission.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Référentiels complémentaires et textes additionnels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 exigences légales peuvent s’ajouter au référentiel comptable.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Mentions ou états additionnels requis par des textes sectoriels (banques, assurances, EPE).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apprécie leur incidence sur la mission et les termes à convenir.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cas échéant, ces exigences sont reprises dans la lettre de mission.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piliers de la prémisse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2103120"/>
            <a:ext cx="3474720" cy="914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4600" dirty="0"/>
          </a:p>
        </p:txBody>
      </p:sp>
      <p:sp>
        <p:nvSpPr>
          <p:cNvPr id="12" name="Text 10"/>
          <p:cNvSpPr/>
          <p:nvPr/>
        </p:nvSpPr>
        <p:spPr>
          <a:xfrm>
            <a:off x="68580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Établir les états financiers selon le SCF, avec image fidèle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34340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343400" y="2103120"/>
            <a:ext cx="3474720" cy="9144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434340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4600" dirty="0"/>
          </a:p>
        </p:txBody>
      </p:sp>
      <p:sp>
        <p:nvSpPr>
          <p:cNvPr id="16" name="Text 14"/>
          <p:cNvSpPr/>
          <p:nvPr/>
        </p:nvSpPr>
        <p:spPr>
          <a:xfrm>
            <a:off x="452628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Concevoir le contrôle interne nécessaire à des comptes fiables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818388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183880" y="2103120"/>
            <a:ext cx="3474720" cy="914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818388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4600" dirty="0"/>
          </a:p>
        </p:txBody>
      </p:sp>
      <p:sp>
        <p:nvSpPr>
          <p:cNvPr id="20" name="Text 18"/>
          <p:cNvSpPr/>
          <p:nvPr/>
        </p:nvSpPr>
        <p:spPr>
          <a:xfrm>
            <a:off x="836676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Donner accès à l’information et aux personnes utiles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48640" y="5120640"/>
            <a:ext cx="11064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Ces trois piliers structurent la lettre de mission et la lettre d’affirmation.</a:t>
            </a:r>
            <a:endParaRPr lang="en-US" sz="12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Décision selon la précondition manquante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graphicFrame>
        <p:nvGraphicFramePr>
          <p:cNvPr id="3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828800"/>
          <a:ext cx="11155680" cy="914400"/>
        </p:xfrm>
        <a:graphic>
          <a:graphicData uri="http://schemas.openxmlformats.org/drawingml/2006/table">
            <a:tbl>
              <a:tblPr/>
              <a:tblGrid>
                <a:gridCol w="5486400"/>
                <a:gridCol w="566928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Situation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Conduite à tenir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Référentiel non acceptable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 pas accepter, sauf obligation légale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Direction refuse ses responsabilités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 pas accepter : la prémisse manque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Limitation → impossibilité d’opinion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 pas accepter, sauf obligation légale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Doute sur l’intégrité de la direction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Approfondir ; envisager le refus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PRÉCONDITIONS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retenir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A3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préconditions ne sont pas une formalité : elles déterminent si la mission peut être conduite de manière crédible et défendable.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section 3</a:t>
            </a:r>
            <a:endParaRPr lang="en-US" sz="13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4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de mission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Rôle et portée de la lettre de mission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de mission formalise par écrit les termes convenus.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confirme l’accord entre le CAC et la direction (et la gouvernance le cas échéant).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prévient les malentendus sur le périmètre et les responsabilités.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est établie ou confirmée avant le commencement des travaux.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constitue une pièce maîtresse du dossier en cas de contrôle qualité ou de litige.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Contenu obligatoire — le socle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 et étendue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des états financiers établis selon le SCF.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 de l’auditeur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Exprimer une opinion conformément aux NAA.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 de la direction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trois piliers de la prémisse de l’audit.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comptable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Identification du SCF (ou autre référentiel applicable).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1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cadre normatif de la NAA 210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Contenu obligatoire — forme du rapport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Forme attendue du rapport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Référence à la forme et au contenu prévus (NAA 700, décret 11-202).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Rapports additionnels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Mention des autres rapports légaux (conventions réglementées, opérations particulières).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Limites inhérentes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Assurance raisonnable et non absolue ; risque de non-détection.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Accès et coopération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Modalités d’accès aux informations et aux personnes.</a:t>
            </a:r>
            <a:endParaRPr lang="en-US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Mentions complémentaires utiles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Précisions sur le périmètre (entité, établissements, comptes consolidés le cas échéant).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Recours prévu à des experts ou à d’autres auditeurs (NAA 600, 620).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Calendrier d’intervention : intérim, final, post-clôture.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Obtention prévue d’une lettre d’affirmation (NAA 580).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Modalités relatives aux honoraires et à la facturation.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22860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 type d’une lettre de mission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703070" y="19933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En-tête et destinataire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703070" y="23671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Adressée à l’organe ayant qualité (direction / gouvernance).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1203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703070" y="31935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Objet, étendue et référentiel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1703070" y="35673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des comptes selon le SCF et les NAA.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43205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703070" y="43936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 respectives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1703070" y="47674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 (prémisse) et auditeur (opinion).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502920" y="55206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703070" y="55938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Modalités et signature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1703070" y="59676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Calendrier, honoraires, double signature pour accord.</a:t>
            </a:r>
            <a:endParaRPr lang="en-US" sz="118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 : ce que la lettre rappelle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Direction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Établir les états financiers (SCF, image fidèle).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Concevoir et maintenir le contrôle interne.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Donner accès à l’information et aux personnes.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Commissaire aux comptes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Conduire l’audit selon les NAA.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Exprimer une opinion indépendante et motivée.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Communiquer avec la gouvernance (NAA 260).</a:t>
            </a:r>
            <a:endParaRPr lang="en-US" sz="135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Signature et accord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n’a de valeur que si l’accord est matérialisé.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par l’auditeur et contresignature par la direction (ou la gouvernance).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Établie avant le commencement des travaux d’audit.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Conservée dans le dossier permanent et mise à jour si les circonstances changent.</a:t>
            </a:r>
            <a:endParaRPr lang="en-US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Erreurs fréquentes à éviter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Présenter la durée du mandat comme annuelle : elle est de 3 exercices (art. 715 bis 4).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Omettre la description des responsabilités de la direction.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Confondre lettre de mission (début) et lettre d’affirmation (fin de mission).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pas faire contresigner la lettre par la direction.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Négliger la mention des rapports légaux additionnels.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22860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de mission vs. lettre d’affirmation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de mission (NAA 210)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Établie au début ; fixe les termes et responsabilités.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d’affirmation (NAA 580)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Obtenue en fin de mission ; confirme les déclarations de la direction.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Émetteur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 : l’auditeur, contresignée. Affirmation : la direction.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Finalité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 : convenir. Affirmation : corroborer les éléments probants.</a:t>
            </a:r>
            <a:endParaRPr lang="en-US" sz="1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 de précision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6E258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lettre de mission claire est la meilleure protection du commissaire aux comptes : elle délimite ce qui a été convenu, par écrit, avant tout travail.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6E25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Bonne pratique professionnelle</a:t>
            </a:r>
            <a:endParaRPr lang="en-US" sz="13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d’une entité à composants (groupes)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de mission anticipe la dimension groupe.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Précision du périmètre consolidé et des composants significatifs (NAA 600).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Articulation avec les auditeurs des filiales et les instructions à leur adresser.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Mention du référentiel de consolidation (SCF section consolidation ou IFRS).</a:t>
            </a:r>
            <a:endParaRPr lang="en-US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Articulation avec la déontologie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ne dispense pas des diligences d’indépendance prévues par la loi 10-01.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peut rappeler le respect du Code de déontologie de la profession.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s’inscrit après la vérification de l’absence d’incompatibilités.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Elle précise, le cas échéant, la composition de l’équipe et la supervision (NAGQ 1).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profession et son référentiel d’audit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Depuis 2007, la profession connaît une mutation structurelle autour de trois chantiers.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Réforme comptable : loi 07-11 portant Système Comptable Financier (SCF), alignée sur les IAS/IFRS.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Réorganisation de la profession : loi 10-01 créant les ordres ONEC, CNCC et ONCA.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d’audit national : les Normes Algériennes d’Audit (NAA), inspirées des ISA.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210 s’inscrit dans ce référentiel comme norme fondatrice de la relation de mission.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de mission en chiffres-clés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2103120"/>
            <a:ext cx="3474720" cy="914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4600" dirty="0"/>
          </a:p>
        </p:txBody>
      </p:sp>
      <p:sp>
        <p:nvSpPr>
          <p:cNvPr id="12" name="Text 10"/>
          <p:cNvSpPr/>
          <p:nvPr/>
        </p:nvSpPr>
        <p:spPr>
          <a:xfrm>
            <a:off x="68580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responsabilités de la direction à rappeler (prémisse de l’audit)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34340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343400" y="2103120"/>
            <a:ext cx="3474720" cy="9144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434340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4600" dirty="0"/>
          </a:p>
        </p:txBody>
      </p:sp>
      <p:sp>
        <p:nvSpPr>
          <p:cNvPr id="16" name="Text 14"/>
          <p:cNvSpPr/>
          <p:nvPr/>
        </p:nvSpPr>
        <p:spPr>
          <a:xfrm>
            <a:off x="452628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exercices : durée du mandat du CAC (art. 715 bis 4)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818388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183880" y="2103120"/>
            <a:ext cx="3474720" cy="914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818388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4600" dirty="0"/>
          </a:p>
        </p:txBody>
      </p:sp>
      <p:sp>
        <p:nvSpPr>
          <p:cNvPr id="20" name="Text 18"/>
          <p:cNvSpPr/>
          <p:nvPr/>
        </p:nvSpPr>
        <p:spPr>
          <a:xfrm>
            <a:off x="836676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écrit à établir avant tout commencement des travaux</a:t>
            </a:r>
            <a:endParaRPr lang="en-US" sz="13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Check-list du contenu de la lettre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graphicFrame>
        <p:nvGraphicFramePr>
          <p:cNvPr id="5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828800"/>
          <a:ext cx="11155680" cy="914400"/>
        </p:xfrm>
        <a:graphic>
          <a:graphicData uri="http://schemas.openxmlformats.org/drawingml/2006/table">
            <a:tbl>
              <a:tblPr/>
              <a:tblGrid>
                <a:gridCol w="7680960"/>
                <a:gridCol w="347472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Présent ?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Objectif et étendue de l’audit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Obligatoire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Référentiel comptable (SCF)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Obligatoire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Responsabilités de la direction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Obligatoire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Responsabilités de l’auditeur (NAA)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Obligatoire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Forme et contenu du rapport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Obligatoire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Limites inhérentes à l’audit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Recommandé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Calendrier, honoraires, signature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Recommandé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retenir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A3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 d’audit sans accord écrit : la lettre de mission transforme un principe en preuve.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section 4</a:t>
            </a:r>
            <a:endParaRPr lang="en-US" sz="13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5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Missions récurrentes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</a:t>
            </a:r>
            <a:endParaRPr lang="en-US" sz="9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Faut-il une nouvelle lettre chaque année ?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les missions récurrentes, l’auditeur apprécie si une révision est nécessaire.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existante peut rester valable tant que les circonstances n’ont pas changé.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évalue chaque année l’opportunité de rappeler ou de réviser les termes.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Algérie, la récurrence s’inscrit dans le mandat de 3 exercices renouvelable.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simple lettre de rappel peut suffire en l’absence de changement.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Facteurs justifiant une révision des termes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 de direction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Nouvelle équipe dirigeante pouvant ignorer les termes convenus.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Évolution de l’entité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 significatif d’activité, de structure ou de taille.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Modification légale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Évolution du référentiel ou des obligations applicables.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Mauvaise compréhension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Indices que la direction comprend mal l’étendue de la mission.</a:t>
            </a:r>
            <a:endParaRPr lang="en-US" sz="1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Conduite annuelle pour une mission récurrente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703070" y="19933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des circonstances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703070" y="23671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tout changement affectant les termes.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1203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703070" y="31935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Décision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1703070" y="35673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Conserver, rappeler, ou réviser la lettre de mission.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43205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703070" y="43936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Formalisation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1703070" y="47674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Émettre une nouvelle lettre ou un rappel si nécessaire.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502920" y="55206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703070" y="55938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1703070" y="59676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l’appréciation dans le dossier (NAA 230).</a:t>
            </a:r>
            <a:endParaRPr lang="en-US" sz="118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Articulation avec le maintien de la mission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récurrence suppose aussi de reconfirmer l’acceptabilité du maintien.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Réévaluer l’indépendance et l’absence d’incompatibilités (loi 10-01).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Reconsidérer l’intégrité de la direction et le risque LBC/FT.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la disponibilité des ressources et compétences pour le nouvel exercice.</a:t>
            </a:r>
            <a:endParaRPr lang="en-US" sz="1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Conserver vs. réviser la lettre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Conserver (rappel suffisant)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de changement de direction ni d’activité.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et obligations inchangés.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Bonne compréhension des termes par la direction.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Réviser (nouvelle lettre)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 significatif de circonstances.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Évolution légale ou du référentiel.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Indices de malentendu sur l’étendue.</a:t>
            </a:r>
            <a:endParaRPr lang="en-US" sz="135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Bonnes pratiques de récurrence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Inscrire la revue annuelle des termes dans la procédure de maintien du cabinet.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Conserver une trace datée de la décision (rappel, révision ou statu quo).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Profiter d’un changement de direction pour reconfirmer formellement les termes.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Aligner la revue sur le calendrier du mandat de 3 exercices.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vagues de promulgation des NAA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828800"/>
          <a:ext cx="11155680" cy="914400"/>
        </p:xfrm>
        <a:graphic>
          <a:graphicData uri="http://schemas.openxmlformats.org/drawingml/2006/table">
            <a:tbl>
              <a:tblPr/>
              <a:tblGrid>
                <a:gridCol w="4206240"/>
                <a:gridCol w="2743200"/>
                <a:gridCol w="420624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 du Ministre des Finances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Normes concernées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 n° 002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février 2016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210, 505, 560, 580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 n° 150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 octobre 2016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520, 570, 610, 620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 n° 23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 mars 2017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300, 500, 510, 700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 n° 77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 septembre 2017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230, 501, 530, 705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Décisions ultérieures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Post-2017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240, 315, 320, 330, 450, 706 ; NAGQ 1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 7"/>
          <p:cNvSpPr/>
          <p:nvPr/>
        </p:nvSpPr>
        <p:spPr>
          <a:xfrm>
            <a:off x="548640" y="5989320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210 fait partie de la première vague (décision n° 002 du 4 février 2016).</a:t>
            </a:r>
            <a:endParaRPr lang="en-US" sz="11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MISSIONS RÉCURRENTES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retenir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A3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récurrence n’est pas la routine : chaque exercice, l’auditeur reconsidère si les termes restent adaptés.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section 5</a:t>
            </a:r>
            <a:endParaRPr lang="en-US" sz="13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6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Changements dans les termes de la mission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</a:t>
            </a:r>
            <a:endParaRPr lang="en-US" sz="9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 les termes changent en cours de relation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178308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direction peut demander à modifier les termes, parfois vers une assurance moindre.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640080" y="2560320"/>
            <a:ext cx="108813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: passer d’un audit à un examen limité ou à une mission connexe.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n’accepte un changement que s’il existe une justification raisonnable.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changement motivé par la volonté d’éviter une opinion modifiée n’est pas acceptable.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commissariat aux comptes, la mission légale d’audit ne peut être librement réduite.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530352" y="256032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Motifs de changement : acceptables ou non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Acceptable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 de circonstances modifiant le besoin (ex. évolution du périmètre légal).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Acceptable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Mauvaise compréhension initiale de la nature de la mission, corrigée de bonne foi.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Non acceptable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Volonté d’éviter une réserve ou un refus de certifier.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Non acceptable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 visant à dissimuler une information probante.</a:t>
            </a:r>
            <a:endParaRPr lang="en-US" sz="1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Démarche face à une demande de changement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703070" y="19933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Analyser la justification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703070" y="23671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motif est-il raisonnable et de bonne foi ?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1203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703070" y="31935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Apprécier l’incidence légale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1703070" y="35673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mission légale d’audit peut-elle être réduite ?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43205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703070" y="43936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Décider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1703070" y="47674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Accepter le nouveau cadre, ou maintenir, ou se retirer.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502920" y="55206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703070" y="55938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Formaliser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1703070" y="59676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Nouvelle lettre si changement accepté ; documentation du refus sinon.</a:t>
            </a:r>
            <a:endParaRPr lang="en-US" sz="118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la justification n’est pas raisonnable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norme encadre strictement le refus de changement.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ne doit pas accepter le changement de mission.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la direction ne permet pas de poursuivre la mission initiale, il apprécie les conséquences.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envisage de se retirer lorsque c’est possible et d’en informer la gouvernance.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commissariat aux comptes, le cadre légal de la mission prime sur la demande de la direction.</a:t>
            </a:r>
            <a:endParaRPr lang="en-US" sz="1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Effets d’un changement accepté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Sur les termes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Émission d’une nouvelle lettre de mission.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Redéfinition de l’étendue et du rapport attendu.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Sur le rapport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 de la nature de l’assurance le cas échéant.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référence à la mission initiale si elle prête à confusion.</a:t>
            </a:r>
            <a:endParaRPr lang="en-US" sz="135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Spécificité du commissariat aux comptes algérien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CAC exerce une mission légale permanente définie par le Code de commerce.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Cette mission ne se réduit pas à la convenance de la direction.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mandat de 3 exercices (art. 715 bis 4) encadre la durée et la stabilité de la relation.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demande de réduction de l’audit légal doit être appréciée au regard de la loi.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Grille de décision — demande de changement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graphicFrame>
        <p:nvGraphicFramePr>
          <p:cNvPr id="6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828800"/>
          <a:ext cx="11155680" cy="914400"/>
        </p:xfrm>
        <a:graphic>
          <a:graphicData uri="http://schemas.openxmlformats.org/drawingml/2006/table">
            <a:tbl>
              <a:tblPr/>
              <a:tblGrid>
                <a:gridCol w="4206240"/>
                <a:gridCol w="2926080"/>
                <a:gridCol w="4023360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Motif invoqué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Appréciation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Conduite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3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Évolution réelle des circonstances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Raisonnable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Possible : nouvelle lettre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Malentendu de bonne foi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Raisonnable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Possible : clarifier et réviser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Éviter une réserve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Non raisonnable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Refuser le changement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Dissimuler une information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Non raisonnable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8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Refuser ; envisager le retrait</a:t>
                      </a:r>
                      <a:endParaRPr lang="en-US" sz="11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E8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règle d’or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1E49C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 ne change pas les termes d’une mission pour échapper à ses conclusions : un changement n’est légitime que s’il repose sur une justification raisonnable.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49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210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Intitulé de la norme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1E49C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210 — « Accord sur les termes des missions d’audit » : la norme qui scelle, par écrit, le périmètre et les responsabilités de la mission avant son commencement.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49C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des Normes Algériennes d’Audit</a:t>
            </a:r>
            <a:endParaRPr lang="en-US" sz="13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DE TERMES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Synthèse de la section 6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194560"/>
            <a:ext cx="104241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changement de termes doit être justifié de manière raisonnable.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Éviter une opinion défavorable n’est jamais une justification valable.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CAC, la mission légale d’audit prime sur les demandes de réduction.</a:t>
            </a:r>
            <a:endParaRPr lang="en-US" sz="1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7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Situations particulières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</a:t>
            </a:r>
            <a:endParaRPr lang="en-US" sz="9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 prescrit par des textes contraignants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Certaines entités (banques, assurances, EPE) relèvent d’exigences sectorielles.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référentiel et les états peuvent être prescrits par voie réglementaire.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apprécie l’acceptabilité et les incidences sur les termes.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exigences additionnelles sont reprises dans la lettre de mission.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particuliers d’application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98882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Textes légaux divergents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 la loi impose une formulation de rapport différente des NAA.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98882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Mentions additionnelles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États ou informations supplémentaires requis par un texte.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4137660"/>
            <a:ext cx="82296" cy="198882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Entités publiques (EPE)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Exigences de l’IGF et de la Cour des Comptes à intégrer.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4137660"/>
            <a:ext cx="5394960" cy="198882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4137660"/>
            <a:ext cx="82296" cy="19888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427482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Premier exercice audité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796028"/>
            <a:ext cx="4892040" cy="1211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Soldes d’ouverture et coordination avec le prédécesseur (NAA 510).</a:t>
            </a:r>
            <a:endParaRPr lang="en-US" sz="12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 la loi impose une formulation de rapport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NAA 210 prévoit l’articulation avec des textes contraignants.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L’auditeur évalue si la formulation imposée peut induire en erreur.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apprécie la possibilité d’expliquer ou de reformuler dans le respect du droit.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cas échéant, il en tient compte dès la définition des termes de la mission.</a:t>
            </a:r>
            <a:endParaRPr lang="en-US" sz="1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Mission initiale : enjeux liés à la NAA 210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Vérification renforcée des préconditions pour une première mission.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Échange avec l’auditeur précédent dans le respect du secret professionnel.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aux soldes d’ouverture (lien NAA 510).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Formalisation soignée de la lettre de mission initiale.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Limitations d’étendue : avant vs. pendant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Avant acceptation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 conduisant à une impossibilité d’opinion : ne pas accepter.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Sauf lorsque la loi impose la mission.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Pendant la mission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 découverte en cours : appréciation au regard de la NAA 705.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réserve ou impossibilité d’exprimer une opinion.</a:t>
            </a:r>
            <a:endParaRPr lang="en-US" sz="135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Coordination avec d’autres intervenants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Auditeurs de composants dans un groupe (NAA 600) : instructions et périmètre.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Experts désignés par l’auditeur (NAA 620) : actuaire, évaluateur, fiscaliste.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Auditeurs internes (NAA 610) : utilisation éventuelle de leurs travaux.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Ces recours sont anticipés dans les termes de la mission.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F2F4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PARTICULIÈRES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retenir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4630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0" b="1" dirty="0">
                <a:solidFill>
                  <a:srgbClr val="00A3E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12000" dirty="0"/>
          </a:p>
        </p:txBody>
      </p:sp>
      <p:sp>
        <p:nvSpPr>
          <p:cNvPr id="10" name="Text 8"/>
          <p:cNvSpPr/>
          <p:nvPr/>
        </p:nvSpPr>
        <p:spPr>
          <a:xfrm>
            <a:off x="1737360" y="2194560"/>
            <a:ext cx="96926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2200" i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situations particulières ne suspendent pas la NAA 210 : elles en adaptent l’application aux contraintes légales et sectorielles.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783080" y="512064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section 7</a:t>
            </a:r>
            <a:endParaRPr lang="en-US" sz="13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8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Ancrage dans le contexte algérien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79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Hiérarchie des sources applicables au CAC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9202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9202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703070" y="19933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Code de commerce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703070" y="23671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Articles 715 bis et suivants : cadre légal du commissariat aux comptes.</a:t>
            </a:r>
            <a:endParaRPr lang="en-US" sz="1180" dirty="0"/>
          </a:p>
        </p:txBody>
      </p:sp>
      <p:sp>
        <p:nvSpPr>
          <p:cNvPr id="14" name="Shape 12"/>
          <p:cNvSpPr/>
          <p:nvPr/>
        </p:nvSpPr>
        <p:spPr>
          <a:xfrm>
            <a:off x="502920" y="31203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31203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703070" y="31935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Loi 10-01 et décrets exécutifs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1703070" y="35673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 de la profession, désignation, normes de rapport (décret 11-202).</a:t>
            </a:r>
            <a:endParaRPr lang="en-US" sz="1180" dirty="0"/>
          </a:p>
        </p:txBody>
      </p:sp>
      <p:sp>
        <p:nvSpPr>
          <p:cNvPr id="19" name="Shape 17"/>
          <p:cNvSpPr/>
          <p:nvPr/>
        </p:nvSpPr>
        <p:spPr>
          <a:xfrm>
            <a:off x="502920" y="432054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432054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703070" y="439369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Décisions du Ministre des Finances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1703070" y="476745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Promulgation des NAA, dont la NAA 210.</a:t>
            </a:r>
            <a:endParaRPr lang="en-US" sz="1180" dirty="0"/>
          </a:p>
        </p:txBody>
      </p:sp>
      <p:sp>
        <p:nvSpPr>
          <p:cNvPr id="24" name="Shape 22"/>
          <p:cNvSpPr/>
          <p:nvPr/>
        </p:nvSpPr>
        <p:spPr>
          <a:xfrm>
            <a:off x="502920" y="5520690"/>
            <a:ext cx="11155680" cy="97155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5520690"/>
            <a:ext cx="9715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703070" y="5593842"/>
            <a:ext cx="9635490" cy="437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Doctrine du CNC et de la CNCC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1703070" y="5967603"/>
            <a:ext cx="963549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 et interprétations complémentaires.</a:t>
            </a:r>
            <a:endParaRPr lang="en-US" sz="118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ALGÉRIEN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Désignation légale du commissaire aux comptes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Désignation par l’assemblée générale des actionnaires ou associés.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systématique pour les SPA (art. 678 du Code de commerce).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SARL/EURL : désignation au-delà des seuils légaux applicables.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Modalités précisées par le décret exécutif 11-32 du 27 janvier 2011.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1E49C7"/>
          </a:solidFill>
          <a:ln/>
        </p:spPr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ALGÉRIEN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mandat du CAC en Algérie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2103120"/>
            <a:ext cx="3474720" cy="914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4600" dirty="0"/>
          </a:p>
        </p:txBody>
      </p:sp>
      <p:sp>
        <p:nvSpPr>
          <p:cNvPr id="12" name="Text 10"/>
          <p:cNvSpPr/>
          <p:nvPr/>
        </p:nvSpPr>
        <p:spPr>
          <a:xfrm>
            <a:off x="68580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exercices : durée du mandat (art. 715 bis 4 du Code de commerce)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34340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343400" y="2103120"/>
            <a:ext cx="3474720" cy="9144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434340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</a:t>
            </a:r>
            <a:endParaRPr lang="en-US" sz="4600" dirty="0"/>
          </a:p>
        </p:txBody>
      </p:sp>
      <p:sp>
        <p:nvSpPr>
          <p:cNvPr id="16" name="Text 14"/>
          <p:cNvSpPr/>
          <p:nvPr/>
        </p:nvSpPr>
        <p:spPr>
          <a:xfrm>
            <a:off x="452628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organe de désignation : l’assemblée générale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8183880" y="2103120"/>
            <a:ext cx="3474720" cy="2743200"/>
          </a:xfrm>
          <a:prstGeom prst="rect">
            <a:avLst/>
          </a:prstGeom>
          <a:solidFill>
            <a:srgbClr val="0C233C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183880" y="2103120"/>
            <a:ext cx="3474720" cy="914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8183880" y="246888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11-32</a:t>
            </a:r>
            <a:endParaRPr lang="en-US" sz="4600" dirty="0"/>
          </a:p>
        </p:txBody>
      </p:sp>
      <p:sp>
        <p:nvSpPr>
          <p:cNvPr id="20" name="Text 18"/>
          <p:cNvSpPr/>
          <p:nvPr/>
        </p:nvSpPr>
        <p:spPr>
          <a:xfrm>
            <a:off x="8366760" y="3703320"/>
            <a:ext cx="3108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décret exécutif fixant les modalités de désignation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48640" y="5120640"/>
            <a:ext cx="11064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210 s’articule avec ce cadre légal sans s’y substituer.</a:t>
            </a:r>
            <a:endParaRPr lang="en-US" sz="125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ALGÉRIEN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210 et obligations nationales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fixe la loi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 de désignation (AG) et durée (3 exercices).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Forme des rapports (décret 11-202).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du commissariat (Code de commerce).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qu’ajoute la NAA 210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Vérification des préconditions à l’audit.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Lettre de mission formalisant les termes.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Gestion des changements de termes.</a:t>
            </a:r>
            <a:endParaRPr lang="en-US" sz="135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ALGÉRIEN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Honoraires et indépendance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L’absence de barème indicatif publié protège l’indépendance financière.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honoraires sont convenus dans la lettre de mission, sans barème imposé.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Ils doivent rester cohérents avec l’étendue réelle des travaux.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honoraire manifestement insuffisant peut menacer la qualité et l’indépendance.</a:t>
            </a:r>
            <a:endParaRPr lang="en-US" sz="1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CONTEXTE ALGÉRIEN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84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Langue et conservation des documents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783080"/>
            <a:ext cx="1088136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de mission peut être établie en français ou en arabe.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cas de litige, l’exigence linguistique de l’autorité judiciaire s’applique.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est conservée dans le dossier permanent du cabinet.</a:t>
            </a:r>
            <a:endParaRPr lang="en-US" sz="1550" dirty="0"/>
          </a:p>
          <a:p>
            <a:pPr marL="228600" indent="-228600">
              <a:spcAft>
                <a:spcPts val="1000"/>
              </a:spcAft>
              <a:buSzPct val="100000"/>
              <a:buChar char="•"/>
            </a:pPr>
            <a:r>
              <a:rPr lang="en-US" sz="15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conservation répond aux exigences de la loi 10-01 et de la doctrine fiscale.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30352" y="1783080"/>
            <a:ext cx="41148" cy="1828800"/>
          </a:xfrm>
          <a:prstGeom prst="rect">
            <a:avLst/>
          </a:prstGeom>
          <a:solidFill>
            <a:srgbClr val="6E2585"/>
          </a:solidFill>
          <a:ln/>
        </p:spPr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280160"/>
            <a:ext cx="411480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0" b="1" dirty="0">
                <a:solidFill>
                  <a:srgbClr val="1636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15000" dirty="0"/>
          </a:p>
        </p:txBody>
      </p:sp>
      <p:sp>
        <p:nvSpPr>
          <p:cNvPr id="3" name="Text 1"/>
          <p:cNvSpPr/>
          <p:nvPr/>
        </p:nvSpPr>
        <p:spPr>
          <a:xfrm>
            <a:off x="4297680" y="24688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9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297680" y="2880360"/>
            <a:ext cx="7406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pratiques et synthèse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4334256" y="2788920"/>
            <a:ext cx="1645920" cy="36576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7" name="Shape 5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85</a:t>
            </a:r>
            <a:endParaRPr lang="en-US" sz="9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86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n° 1 — SARL souhaitant un « audit allégé »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SARL nouvellement assujettie demande de limiter l’audit aux seuls comptes de trésorerie.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: la demande est-elle compatible avec la NAA 210 et la mission légale ?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: une telle limitation conduirait à une impossibilité d’exprimer une opinion.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Conduite : refuser le cadre proposé ; rappeler la nature légale de l’audit ; établir une lettre conforme.</a:t>
            </a:r>
            <a:endParaRPr lang="en-US" sz="1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87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n° 2 — Changement de direction en cours de mandat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nouvelle équipe dirigeante prend ses fonctions à la deuxième année du mandat.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: faut-il réviser la lettre de mission ?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: le changement de direction justifie de reconfirmer les termes.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Conduite : émettre une lettre actualisée rappelant les responsabilités, sans rouvrir le mandat légal.</a:t>
            </a:r>
            <a:endParaRPr lang="en-US" sz="1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n° 3 — Demande de passage à un examen limité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11155680" cy="420624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109728" cy="420624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1" name="Text 9"/>
          <p:cNvSpPr/>
          <p:nvPr/>
        </p:nvSpPr>
        <p:spPr>
          <a:xfrm>
            <a:off x="914400" y="2057400"/>
            <a:ext cx="10424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fin d’exercice, la direction propose de transformer l’audit en examen limité, anticipant une réserve.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10424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: le changement de mission est-il acceptable ?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: le motif vise à éviter une opinion modifiée — justification non raisonnable.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Conduite : refuser le changement ; poursuivre l’audit ; communiquer à la gouvernance.</a:t>
            </a:r>
            <a:endParaRPr lang="en-US" sz="1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points clés à retenir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82880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828800"/>
            <a:ext cx="82296" cy="121920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5895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Préconditions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777240" y="248716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acceptable (SCF) et accord sur les trois responsabilités de la direction.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63640" y="182880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263640" y="1828800"/>
            <a:ext cx="82296" cy="121920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519672" y="196596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de mission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537960" y="248716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écrit établi avant les travaux, contresigné, conservé au dossier.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336804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3368040"/>
            <a:ext cx="82296" cy="1219200"/>
          </a:xfrm>
          <a:prstGeom prst="rect">
            <a:avLst/>
          </a:prstGeom>
          <a:solidFill>
            <a:srgbClr val="00857D"/>
          </a:solidFill>
          <a:ln/>
        </p:spPr>
      </p:sp>
      <p:sp>
        <p:nvSpPr>
          <p:cNvPr id="19" name="Text 17"/>
          <p:cNvSpPr/>
          <p:nvPr/>
        </p:nvSpPr>
        <p:spPr>
          <a:xfrm>
            <a:off x="758952" y="350520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Récurrence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777240" y="402640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annuelle des termes ; révision en cas de changement de circonstances.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263640" y="336804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63640" y="3368040"/>
            <a:ext cx="82296" cy="121920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23" name="Text 21"/>
          <p:cNvSpPr/>
          <p:nvPr/>
        </p:nvSpPr>
        <p:spPr>
          <a:xfrm>
            <a:off x="6519672" y="350520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Changements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6537960" y="402640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Acceptables seulement sur justification raisonnable ; jamais pour éviter une réserve.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502920" y="490728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02920" y="4907280"/>
            <a:ext cx="82296" cy="1219200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27" name="Text 25"/>
          <p:cNvSpPr/>
          <p:nvPr/>
        </p:nvSpPr>
        <p:spPr>
          <a:xfrm>
            <a:off x="758952" y="504444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Contexte algérien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777240" y="556564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Désignation par l’AG, mandat de 3 exercices, articulation Code de commerce / loi 10-01.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6263640" y="4907280"/>
            <a:ext cx="5394960" cy="121920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263640" y="4907280"/>
            <a:ext cx="82296" cy="1219200"/>
          </a:xfrm>
          <a:prstGeom prst="rect">
            <a:avLst/>
          </a:prstGeom>
          <a:solidFill>
            <a:srgbClr val="0C233C"/>
          </a:solidFill>
          <a:ln/>
        </p:spPr>
      </p:sp>
      <p:sp>
        <p:nvSpPr>
          <p:cNvPr id="31" name="Text 29"/>
          <p:cNvSpPr/>
          <p:nvPr/>
        </p:nvSpPr>
        <p:spPr>
          <a:xfrm>
            <a:off x="6519672" y="504444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Traçabilité</a:t>
            </a:r>
            <a:endParaRPr lang="en-US" sz="1450" dirty="0"/>
          </a:p>
        </p:txBody>
      </p:sp>
      <p:sp>
        <p:nvSpPr>
          <p:cNvPr id="32" name="Text 30"/>
          <p:cNvSpPr/>
          <p:nvPr/>
        </p:nvSpPr>
        <p:spPr>
          <a:xfrm>
            <a:off x="6537960" y="5565648"/>
            <a:ext cx="4892040" cy="441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des préconditions et de l’accord (lien NAA 230).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57200"/>
            <a:ext cx="118872" cy="118872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658368" y="457200"/>
            <a:ext cx="118872" cy="118872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Text 2"/>
          <p:cNvSpPr/>
          <p:nvPr/>
        </p:nvSpPr>
        <p:spPr>
          <a:xfrm>
            <a:off x="6400800" y="420624"/>
            <a:ext cx="528523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spc="200" kern="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NORMATIF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502920" y="645566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NAA 210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11155680" y="64556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B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749808"/>
            <a:ext cx="11155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210 et ISA 210 : convergence et adaptation</a:t>
            </a:r>
            <a:endParaRPr lang="en-US" sz="2700" dirty="0"/>
          </a:p>
        </p:txBody>
      </p:sp>
      <p:sp>
        <p:nvSpPr>
          <p:cNvPr id="8" name="Shape 6"/>
          <p:cNvSpPr/>
          <p:nvPr/>
        </p:nvSpPr>
        <p:spPr>
          <a:xfrm>
            <a:off x="521208" y="676656"/>
            <a:ext cx="457200" cy="45720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783080"/>
            <a:ext cx="82296" cy="4297680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Reprise des ISA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9552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 quasi identique à l’ISA 210 de l’IAASB.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Mêmes concepts : préconditions, accord, lettre de mission.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Même logique d’assurance raisonnable.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6400800" y="1783080"/>
            <a:ext cx="5257800" cy="4297680"/>
          </a:xfrm>
          <a:prstGeom prst="rect">
            <a:avLst/>
          </a:prstGeom>
          <a:solidFill>
            <a:srgbClr val="F2F4F7"/>
          </a:solidFill>
          <a:ln/>
          <a:effectLst>
            <a:outerShdw sx="100000" sy="100000" kx="0" ky="0" algn="bl" rotWithShape="0" blurRad="88900" dist="38100" dir="81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400800" y="1783080"/>
            <a:ext cx="82296" cy="4297680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15" name="Text 13"/>
          <p:cNvSpPr/>
          <p:nvPr/>
        </p:nvSpPr>
        <p:spPr>
          <a:xfrm>
            <a:off x="6675120" y="1938528"/>
            <a:ext cx="4846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Adaptations nationales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6693408" y="2514600"/>
            <a:ext cx="475488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Renvoi au SCF comme référentiel comptable.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Articulation avec la désignation légale par l’AG (Code de commerce).</a:t>
            </a:r>
            <a:endParaRPr lang="en-US" sz="135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Durée du mandat fixée à 3 exercices (art. 715 bis 4).</a:t>
            </a:r>
            <a:endParaRPr lang="en-US" sz="135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solidFill>
          <a:srgbClr val="0C2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1371600"/>
            <a:ext cx="146304" cy="146304"/>
          </a:xfrm>
          <a:prstGeom prst="rect">
            <a:avLst/>
          </a:prstGeom>
          <a:solidFill>
            <a:srgbClr val="1E49C7"/>
          </a:solidFill>
          <a:ln/>
        </p:spPr>
      </p:sp>
      <p:sp>
        <p:nvSpPr>
          <p:cNvPr id="3" name="Shape 1"/>
          <p:cNvSpPr/>
          <p:nvPr/>
        </p:nvSpPr>
        <p:spPr>
          <a:xfrm>
            <a:off x="841248" y="1371600"/>
            <a:ext cx="146304" cy="146304"/>
          </a:xfrm>
          <a:prstGeom prst="rect">
            <a:avLst/>
          </a:prstGeom>
          <a:solidFill>
            <a:srgbClr val="00A3E0"/>
          </a:solidFill>
          <a:ln/>
        </p:spPr>
      </p:sp>
      <p:sp>
        <p:nvSpPr>
          <p:cNvPr id="4" name="Shape 2"/>
          <p:cNvSpPr/>
          <p:nvPr/>
        </p:nvSpPr>
        <p:spPr>
          <a:xfrm>
            <a:off x="1042416" y="1371600"/>
            <a:ext cx="146304" cy="146304"/>
          </a:xfrm>
          <a:prstGeom prst="rect">
            <a:avLst/>
          </a:prstGeom>
          <a:solidFill>
            <a:srgbClr val="6E2585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8288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A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 DU MODULE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21792" y="2240280"/>
            <a:ext cx="107899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210</a:t>
            </a:r>
            <a:endParaRPr lang="en-US" sz="4600" dirty="0"/>
          </a:p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L’accord avant l’audit</a:t>
            </a:r>
            <a:endParaRPr lang="en-US" sz="4600" dirty="0"/>
          </a:p>
        </p:txBody>
      </p:sp>
      <p:sp>
        <p:nvSpPr>
          <p:cNvPr id="7" name="Text 5"/>
          <p:cNvSpPr/>
          <p:nvPr/>
        </p:nvSpPr>
        <p:spPr>
          <a:xfrm>
            <a:off x="658368" y="4343400"/>
            <a:ext cx="10515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7D3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 bases convenues, par écrit, pour une mission défendable.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658368" y="61264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FA3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· Formation continue — NAA 210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58368" y="4160520"/>
            <a:ext cx="2194560" cy="36576"/>
          </a:xfrm>
          <a:prstGeom prst="rect">
            <a:avLst/>
          </a:prstGeom>
          <a:solidFill>
            <a:srgbClr val="00A3E0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90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 210 — CAC Algérie</dc:title>
  <dc:subject>PptxGenJS Presentation</dc:subject>
  <dc:creator>Chambre Nationale des Commissaires aux Comptes</dc:creator>
  <cp:lastModifiedBy>Chambre Nationale des Commissaires aux Comptes</cp:lastModifiedBy>
  <cp:revision>1</cp:revision>
  <dcterms:created xsi:type="dcterms:W3CDTF">2026-05-29T06:08:18Z</dcterms:created>
  <dcterms:modified xsi:type="dcterms:W3CDTF">2026-05-29T06:08:18Z</dcterms:modified>
</cp:coreProperties>
</file>